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Inter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7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6.xml"/><Relationship Id="rId21" Type="http://schemas.openxmlformats.org/officeDocument/2006/relationships/font" Target="fonts/Roboto-italic.fntdata"/><Relationship Id="rId13" Type="http://schemas.openxmlformats.org/officeDocument/2006/relationships/slide" Target="slides/slide9.xml"/><Relationship Id="rId24" Type="http://schemas.openxmlformats.org/officeDocument/2006/relationships/font" Target="fonts/Inter-bold.fntdata"/><Relationship Id="rId12" Type="http://schemas.openxmlformats.org/officeDocument/2006/relationships/slide" Target="slides/slide8.xml"/><Relationship Id="rId23" Type="http://schemas.openxmlformats.org/officeDocument/2006/relationships/font" Target="fonts/Inter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Roboto-regular.fntdata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a45332ab25_0_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1a45332ab25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a45332ab25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1a45332ab2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a651fc00d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1a651fc00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a315cfe169_1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g1a315cfe169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a45332ab25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1a45332ab2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a5a49827ee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1a5a49827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a45332ab25_0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1a45332ab2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6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hyperlink" Target="https://app-streamlit-immo.herokuapp.com/" TargetMode="External"/><Relationship Id="rId11" Type="http://schemas.openxmlformats.org/officeDocument/2006/relationships/image" Target="../media/image2.png"/><Relationship Id="rId10" Type="http://schemas.openxmlformats.org/officeDocument/2006/relationships/image" Target="../media/image31.png"/><Relationship Id="rId9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hyperlink" Target="https://app-immo-lyon.herokuapp.com/docs" TargetMode="External"/><Relationship Id="rId7" Type="http://schemas.openxmlformats.org/officeDocument/2006/relationships/image" Target="../media/image22.png"/><Relationship Id="rId8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29.png"/><Relationship Id="rId7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hyperlink" Target="https://app-streamlit-immo.herokuapp.com/" TargetMode="External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hyperlink" Target="https://share.vidyard.com/watch/1RWnvuQ16ew21UGumHgrYE?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11" Type="http://schemas.openxmlformats.org/officeDocument/2006/relationships/hyperlink" Target="https://unsplash.com/@hooverpaul55?utm_source=medium&amp;utm_medium=referral" TargetMode="External"/><Relationship Id="rId10" Type="http://schemas.openxmlformats.org/officeDocument/2006/relationships/image" Target="../media/image32.png"/><Relationship Id="rId12" Type="http://schemas.openxmlformats.org/officeDocument/2006/relationships/hyperlink" Target="https://unsplash.com/?utm_source=medium&amp;utm_medium=referral" TargetMode="External"/><Relationship Id="rId9" Type="http://schemas.openxmlformats.org/officeDocument/2006/relationships/hyperlink" Target="https://unsplash.com/s/photos/machine-learning?utm_source=unsplash&amp;utm_medium=referral&amp;utm_content=creditCopyText" TargetMode="External"/><Relationship Id="rId5" Type="http://schemas.openxmlformats.org/officeDocument/2006/relationships/image" Target="../media/image30.jpg"/><Relationship Id="rId6" Type="http://schemas.openxmlformats.org/officeDocument/2006/relationships/hyperlink" Target="https://unsplash.com/@hishahadat?utm_source=unsplash&amp;utm_medium=referral&amp;utm_content=creditCopyText" TargetMode="External"/><Relationship Id="rId7" Type="http://schemas.openxmlformats.org/officeDocument/2006/relationships/hyperlink" Target="https://unsplash.com/@hishahadat?utm_source=unsplash&amp;utm_medium=referral&amp;utm_content=creditCopyText" TargetMode="External"/><Relationship Id="rId8" Type="http://schemas.openxmlformats.org/officeDocument/2006/relationships/hyperlink" Target="https://unsplash.com/s/photos/machine-learning?utm_source=unsplash&amp;utm_medium=referral&amp;utm_content=creditCopyText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11" Type="http://schemas.openxmlformats.org/officeDocument/2006/relationships/image" Target="../media/image24.png"/><Relationship Id="rId10" Type="http://schemas.openxmlformats.org/officeDocument/2006/relationships/image" Target="../media/image17.png"/><Relationship Id="rId9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8.png"/><Relationship Id="rId7" Type="http://schemas.openxmlformats.org/officeDocument/2006/relationships/image" Target="../media/image13.png"/><Relationship Id="rId8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21.png"/><Relationship Id="rId5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DAD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4500" y="795925"/>
            <a:ext cx="721025" cy="7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1565525" y="2571750"/>
            <a:ext cx="6478200" cy="92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fr-FR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I(A)mmo-Lyon</a:t>
            </a:r>
            <a:endParaRPr b="1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fr-FR" sz="28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Evaluer son bien immobilier sur la ville de Lyon</a:t>
            </a:r>
            <a:endParaRPr b="1" sz="28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/>
          <p:nvPr/>
        </p:nvSpPr>
        <p:spPr>
          <a:xfrm>
            <a:off x="5500" y="-17775"/>
            <a:ext cx="3335400" cy="51612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2"/>
          <p:cNvSpPr txBox="1"/>
          <p:nvPr>
            <p:ph type="title"/>
          </p:nvPr>
        </p:nvSpPr>
        <p:spPr>
          <a:xfrm>
            <a:off x="390600" y="1138675"/>
            <a:ext cx="2513100" cy="3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Machine learning</a:t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br>
              <a:rPr lang="fr-FR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</a:br>
            <a:endParaRPr sz="2400">
              <a:solidFill>
                <a:srgbClr val="015955"/>
              </a:solidFill>
              <a:highlight>
                <a:schemeClr val="accent6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06" name="Google Shape;20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3300" y="2595300"/>
            <a:ext cx="5157350" cy="23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 txBox="1"/>
          <p:nvPr>
            <p:ph idx="12" type="sldNum"/>
          </p:nvPr>
        </p:nvSpPr>
        <p:spPr>
          <a:xfrm>
            <a:off x="8472458" y="458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209" name="Google Shape;20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3300" y="997338"/>
            <a:ext cx="2010308" cy="1369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40350" y="997350"/>
            <a:ext cx="2010300" cy="136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2"/>
          <p:cNvSpPr txBox="1"/>
          <p:nvPr/>
        </p:nvSpPr>
        <p:spPr>
          <a:xfrm>
            <a:off x="3640350" y="245000"/>
            <a:ext cx="550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P</a:t>
            </a:r>
            <a:r>
              <a:rPr b="1" lang="fr-FR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erformance du modèle XGBOOST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"/>
          <p:cNvSpPr/>
          <p:nvPr/>
        </p:nvSpPr>
        <p:spPr>
          <a:xfrm>
            <a:off x="5500" y="-17775"/>
            <a:ext cx="3335400" cy="51612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3"/>
          <p:cNvSpPr txBox="1"/>
          <p:nvPr>
            <p:ph type="title"/>
          </p:nvPr>
        </p:nvSpPr>
        <p:spPr>
          <a:xfrm>
            <a:off x="390600" y="1138675"/>
            <a:ext cx="25131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Déploiement</a:t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18" name="Google Shape;21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3"/>
          <p:cNvSpPr txBox="1"/>
          <p:nvPr>
            <p:ph idx="4294967295" type="ctrTitle"/>
          </p:nvPr>
        </p:nvSpPr>
        <p:spPr>
          <a:xfrm>
            <a:off x="3575776" y="176700"/>
            <a:ext cx="35706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-FR" sz="1400" u="sng">
                <a:solidFill>
                  <a:schemeClr val="hlink"/>
                </a:solidFill>
                <a:hlinkClick r:id="rId4"/>
              </a:rPr>
              <a:t>https://app-streamlit-immo.herokuapp.com/</a:t>
            </a:r>
            <a:endParaRPr b="0" i="0" sz="1600" u="none" cap="none" strike="noStrike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0" name="Google Shape;220;p23"/>
          <p:cNvSpPr/>
          <p:nvPr/>
        </p:nvSpPr>
        <p:spPr>
          <a:xfrm>
            <a:off x="5003300" y="2072263"/>
            <a:ext cx="334800" cy="12570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3"/>
          <p:cNvSpPr txBox="1"/>
          <p:nvPr/>
        </p:nvSpPr>
        <p:spPr>
          <a:xfrm>
            <a:off x="5471619" y="2550950"/>
            <a:ext cx="67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fr-FR" sz="1200">
                <a:solidFill>
                  <a:srgbClr val="3A3A3A"/>
                </a:solidFill>
                <a:highlight>
                  <a:srgbClr val="FFFFFF"/>
                </a:highlight>
              </a:rPr>
              <a:t>POST</a:t>
            </a:r>
            <a:endParaRPr b="1" sz="1200"/>
          </a:p>
        </p:txBody>
      </p:sp>
      <p:pic>
        <p:nvPicPr>
          <p:cNvPr id="222" name="Google Shape;22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4900" y="3554300"/>
            <a:ext cx="2897074" cy="10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3"/>
          <p:cNvSpPr txBox="1"/>
          <p:nvPr/>
        </p:nvSpPr>
        <p:spPr>
          <a:xfrm>
            <a:off x="3573900" y="4621475"/>
            <a:ext cx="414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6"/>
              </a:rPr>
              <a:t>https://app-immo-lyon.herokuapp.com/docs</a:t>
            </a:r>
            <a:endParaRPr/>
          </a:p>
        </p:txBody>
      </p:sp>
      <p:pic>
        <p:nvPicPr>
          <p:cNvPr id="224" name="Google Shape;224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87325" y="3896100"/>
            <a:ext cx="1069856" cy="3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36093" y="2000508"/>
            <a:ext cx="1172300" cy="550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03900" y="2548988"/>
            <a:ext cx="1304491" cy="550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3"/>
          <p:cNvSpPr/>
          <p:nvPr/>
        </p:nvSpPr>
        <p:spPr>
          <a:xfrm>
            <a:off x="7377500" y="766050"/>
            <a:ext cx="1489500" cy="3671400"/>
          </a:xfrm>
          <a:prstGeom prst="snip1Rect">
            <a:avLst>
              <a:gd fmla="val 16667" name="adj"/>
            </a:avLst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61082" y="859221"/>
            <a:ext cx="922344" cy="48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40167" y="844562"/>
            <a:ext cx="3838056" cy="10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"/>
          <p:cNvSpPr txBox="1"/>
          <p:nvPr>
            <p:ph idx="4294967295" type="ctrTitle"/>
          </p:nvPr>
        </p:nvSpPr>
        <p:spPr>
          <a:xfrm>
            <a:off x="1117125" y="291500"/>
            <a:ext cx="7660200" cy="9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fr-FR" sz="40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Conclusion et améliorations</a:t>
            </a:r>
            <a:endParaRPr b="1" i="0" sz="40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36" name="Google Shape;23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4"/>
          <p:cNvSpPr txBox="1"/>
          <p:nvPr>
            <p:ph idx="4294967295" type="ctrTitle"/>
          </p:nvPr>
        </p:nvSpPr>
        <p:spPr>
          <a:xfrm>
            <a:off x="868903" y="1671125"/>
            <a:ext cx="76602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-FR" sz="20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Les data, le nerf de la guerre !</a:t>
            </a:r>
            <a:endParaRPr b="0" i="0" sz="2000" u="none" cap="none" strike="noStrike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8" name="Google Shape;238;p24"/>
          <p:cNvSpPr/>
          <p:nvPr/>
        </p:nvSpPr>
        <p:spPr>
          <a:xfrm rot="-355994">
            <a:off x="531345" y="1914338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4"/>
          <p:cNvSpPr txBox="1"/>
          <p:nvPr>
            <p:ph idx="4294967295" type="ctrTitle"/>
          </p:nvPr>
        </p:nvSpPr>
        <p:spPr>
          <a:xfrm>
            <a:off x="868903" y="2280725"/>
            <a:ext cx="76602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-FR" sz="20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Ajout de features : étage, travaux, ascenseurs…</a:t>
            </a:r>
            <a:endParaRPr b="0" i="0" sz="2000" u="none" cap="none" strike="noStrike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0" name="Google Shape;240;p24"/>
          <p:cNvSpPr/>
          <p:nvPr/>
        </p:nvSpPr>
        <p:spPr>
          <a:xfrm rot="-355994">
            <a:off x="531345" y="2523938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4"/>
          <p:cNvSpPr txBox="1"/>
          <p:nvPr>
            <p:ph idx="4294967295" type="ctrTitle"/>
          </p:nvPr>
        </p:nvSpPr>
        <p:spPr>
          <a:xfrm>
            <a:off x="868903" y="2890325"/>
            <a:ext cx="76602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-FR" sz="20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Auto-complétion des adresses, monitoring du modèle</a:t>
            </a:r>
            <a:endParaRPr b="0" i="0" sz="2000" u="none" cap="none" strike="noStrike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2" name="Google Shape;242;p24"/>
          <p:cNvSpPr/>
          <p:nvPr/>
        </p:nvSpPr>
        <p:spPr>
          <a:xfrm rot="-355994">
            <a:off x="531345" y="3133538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DBD0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5"/>
          <p:cNvSpPr txBox="1"/>
          <p:nvPr>
            <p:ph idx="4294967295" type="ctrTitle"/>
          </p:nvPr>
        </p:nvSpPr>
        <p:spPr>
          <a:xfrm>
            <a:off x="2368335" y="769656"/>
            <a:ext cx="6269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fr-FR" sz="52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Des</a:t>
            </a:r>
            <a:r>
              <a:rPr b="1" i="0" lang="fr-FR" sz="5200" u="none" cap="none" strike="noStrik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 questions ?</a:t>
            </a:r>
            <a:endParaRPr b="1" i="0" sz="52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49" name="Google Shape;24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8625" y="3006625"/>
            <a:ext cx="4599299" cy="213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2375" y="915775"/>
            <a:ext cx="797425" cy="83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252" name="Google Shape;25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412775"/>
            <a:ext cx="2730725" cy="273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/>
          <p:nvPr/>
        </p:nvSpPr>
        <p:spPr>
          <a:xfrm>
            <a:off x="5500" y="-17775"/>
            <a:ext cx="3335400" cy="51612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6"/>
          <p:cNvSpPr txBox="1"/>
          <p:nvPr>
            <p:ph type="title"/>
          </p:nvPr>
        </p:nvSpPr>
        <p:spPr>
          <a:xfrm>
            <a:off x="390600" y="1138675"/>
            <a:ext cx="251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Géocodage</a:t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59" name="Google Shape;25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6"/>
          <p:cNvSpPr/>
          <p:nvPr/>
        </p:nvSpPr>
        <p:spPr>
          <a:xfrm rot="-355994">
            <a:off x="4660920" y="1381888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6"/>
          <p:cNvSpPr txBox="1"/>
          <p:nvPr/>
        </p:nvSpPr>
        <p:spPr>
          <a:xfrm>
            <a:off x="5055400" y="1138675"/>
            <a:ext cx="2733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latin typeface="Inter"/>
                <a:ea typeface="Inter"/>
                <a:cs typeface="Inter"/>
                <a:sym typeface="Inter"/>
              </a:rPr>
              <a:t>API BAN</a:t>
            </a:r>
            <a:endParaRPr sz="2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2" name="Google Shape;26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263" name="Google Shape;263;p26"/>
          <p:cNvPicPr preferRelativeResize="0"/>
          <p:nvPr/>
        </p:nvPicPr>
        <p:blipFill rotWithShape="1">
          <a:blip r:embed="rId4">
            <a:alphaModFix/>
          </a:blip>
          <a:srcRect b="0" l="26573" r="0" t="0"/>
          <a:stretch/>
        </p:blipFill>
        <p:spPr>
          <a:xfrm>
            <a:off x="6798851" y="328331"/>
            <a:ext cx="1597325" cy="43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7462" y="687863"/>
            <a:ext cx="1340125" cy="3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6"/>
          <p:cNvSpPr/>
          <p:nvPr/>
        </p:nvSpPr>
        <p:spPr>
          <a:xfrm rot="-355994">
            <a:off x="4660920" y="1915288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6"/>
          <p:cNvSpPr txBox="1"/>
          <p:nvPr/>
        </p:nvSpPr>
        <p:spPr>
          <a:xfrm>
            <a:off x="5055400" y="1672075"/>
            <a:ext cx="3542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latin typeface="Inter"/>
                <a:ea typeface="Inter"/>
                <a:cs typeface="Inter"/>
                <a:sym typeface="Inter"/>
              </a:rPr>
              <a:t>Attribut retourné :</a:t>
            </a:r>
            <a:endParaRPr sz="20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latin typeface="Inter"/>
                <a:ea typeface="Inter"/>
                <a:cs typeface="Inter"/>
                <a:sym typeface="Inter"/>
              </a:rPr>
              <a:t>Une clé unique par adresse (clé d’interopérabilité)</a:t>
            </a:r>
            <a:endParaRPr sz="20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67" name="Google Shape;26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7" y="2340250"/>
            <a:ext cx="4662975" cy="53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00" y="2977312"/>
            <a:ext cx="4662975" cy="2166188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6"/>
          <p:cNvSpPr/>
          <p:nvPr/>
        </p:nvSpPr>
        <p:spPr>
          <a:xfrm>
            <a:off x="252550" y="4040725"/>
            <a:ext cx="1515300" cy="1935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6"/>
          <p:cNvSpPr/>
          <p:nvPr/>
        </p:nvSpPr>
        <p:spPr>
          <a:xfrm rot="-355994">
            <a:off x="4660920" y="3058288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6"/>
          <p:cNvSpPr txBox="1"/>
          <p:nvPr/>
        </p:nvSpPr>
        <p:spPr>
          <a:xfrm>
            <a:off x="5055400" y="2815075"/>
            <a:ext cx="3542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latin typeface="Inter"/>
                <a:ea typeface="Inter"/>
                <a:cs typeface="Inter"/>
                <a:sym typeface="Inter"/>
              </a:rPr>
              <a:t>Gérer des appartements différents dans un même immeuble</a:t>
            </a:r>
            <a:endParaRPr sz="20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5500" y="-17775"/>
            <a:ext cx="3335400" cy="51612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4"/>
          <p:cNvSpPr txBox="1"/>
          <p:nvPr>
            <p:ph type="ctrTitle"/>
          </p:nvPr>
        </p:nvSpPr>
        <p:spPr>
          <a:xfrm>
            <a:off x="356108" y="1110213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Objectifs</a:t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idx="4294967295" type="ctrTitle"/>
          </p:nvPr>
        </p:nvSpPr>
        <p:spPr>
          <a:xfrm>
            <a:off x="4541272" y="1138675"/>
            <a:ext cx="39510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-FR" sz="20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Proposer une estimation rapide (et fiable) de</a:t>
            </a:r>
            <a:r>
              <a:rPr b="0" i="0" lang="fr-FR" sz="2000" u="none" cap="none" strike="noStrike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 son bien sans passer par une Agence </a:t>
            </a:r>
            <a:endParaRPr b="0" i="0" sz="2000" u="none" cap="none" strike="noStrike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" name="Google Shape;64;p14"/>
          <p:cNvSpPr/>
          <p:nvPr/>
        </p:nvSpPr>
        <p:spPr>
          <a:xfrm rot="-355994">
            <a:off x="4203736" y="1381886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4"/>
          <p:cNvSpPr txBox="1"/>
          <p:nvPr>
            <p:ph idx="4294967295" type="ctrTitle"/>
          </p:nvPr>
        </p:nvSpPr>
        <p:spPr>
          <a:xfrm>
            <a:off x="4572000" y="2271484"/>
            <a:ext cx="39510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-FR" sz="20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r>
              <a:rPr b="0" i="0" lang="fr-FR" sz="2000" u="none" cap="none" strike="noStrike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ans démarche administrative (inscription à un site)</a:t>
            </a:r>
            <a:endParaRPr b="0" i="0" sz="2000" u="none" cap="none" strike="noStrike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6" name="Google Shape;66;p14"/>
          <p:cNvSpPr/>
          <p:nvPr/>
        </p:nvSpPr>
        <p:spPr>
          <a:xfrm rot="-355994">
            <a:off x="4221796" y="2541959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4"/>
          <p:cNvSpPr txBox="1"/>
          <p:nvPr>
            <p:ph idx="4294967295" type="ctrTitle"/>
          </p:nvPr>
        </p:nvSpPr>
        <p:spPr>
          <a:xfrm>
            <a:off x="4484712" y="3404278"/>
            <a:ext cx="39510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fr-FR" sz="2000" u="none" cap="none" strike="noStrike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Répondre à une </a:t>
            </a:r>
            <a:r>
              <a:rPr lang="fr-FR" sz="20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problématique</a:t>
            </a:r>
            <a:r>
              <a:rPr b="0" i="0" lang="fr-FR" sz="2000" u="none" cap="none" strike="noStrike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 proposée par l’association TUBA</a:t>
            </a:r>
            <a:endParaRPr b="0" i="0" sz="2000" u="none" cap="none" strike="noStrike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8" name="Google Shape;68;p14"/>
          <p:cNvSpPr/>
          <p:nvPr/>
        </p:nvSpPr>
        <p:spPr>
          <a:xfrm rot="-355994">
            <a:off x="4203735" y="3615031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4"/>
          <p:cNvSpPr txBox="1"/>
          <p:nvPr>
            <p:ph idx="1" type="subTitle"/>
          </p:nvPr>
        </p:nvSpPr>
        <p:spPr>
          <a:xfrm>
            <a:off x="2076725" y="761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3700"/>
              <a:t>Introduction</a:t>
            </a:r>
            <a:endParaRPr b="1" sz="3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>
            <a:off x="5500" y="-17775"/>
            <a:ext cx="3335400" cy="51612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5"/>
          <p:cNvSpPr txBox="1"/>
          <p:nvPr>
            <p:ph type="title"/>
          </p:nvPr>
        </p:nvSpPr>
        <p:spPr>
          <a:xfrm>
            <a:off x="5182775" y="1563650"/>
            <a:ext cx="2513100" cy="3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250"/>
              <a:t>CHIFFRES CLÉS</a:t>
            </a:r>
            <a:endParaRPr sz="22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/>
              <a:t>35</a:t>
            </a:r>
            <a:r>
              <a:rPr lang="fr-FR" sz="1300"/>
              <a:t> partenaires/structures adhérentes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/>
              <a:t>15</a:t>
            </a:r>
            <a:r>
              <a:rPr lang="fr-FR" sz="1300"/>
              <a:t> structures hébergées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/>
              <a:t>1 200</a:t>
            </a:r>
            <a:r>
              <a:rPr lang="fr-FR" sz="1300"/>
              <a:t> inscrits à la base de testeurs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/>
              <a:t>50</a:t>
            </a:r>
            <a:r>
              <a:rPr lang="fr-FR" sz="1300"/>
              <a:t> projets et événements chaque année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/>
              <a:t>100</a:t>
            </a:r>
            <a:r>
              <a:rPr lang="fr-FR" sz="1300"/>
              <a:t> usagers chaque jour</a:t>
            </a:r>
            <a:endParaRPr sz="1550"/>
          </a:p>
        </p:txBody>
      </p:sp>
      <p:pic>
        <p:nvPicPr>
          <p:cNvPr id="76" name="Google Shape;7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/>
          <p:nvPr/>
        </p:nvSpPr>
        <p:spPr>
          <a:xfrm rot="-355994">
            <a:off x="4590520" y="1865463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850175" y="1676225"/>
            <a:ext cx="43326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-FR" sz="2750">
                <a:solidFill>
                  <a:schemeClr val="dk1"/>
                </a:solidFill>
              </a:rPr>
              <a:t>TUBÀ C’EST…</a:t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3075" y="48285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/>
          <p:nvPr/>
        </p:nvSpPr>
        <p:spPr>
          <a:xfrm>
            <a:off x="5500" y="-17775"/>
            <a:ext cx="3335400" cy="51612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6"/>
          <p:cNvSpPr txBox="1"/>
          <p:nvPr>
            <p:ph type="title"/>
          </p:nvPr>
        </p:nvSpPr>
        <p:spPr>
          <a:xfrm>
            <a:off x="390600" y="1138675"/>
            <a:ext cx="2513100" cy="3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Création d’une application en ligne</a:t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/>
          <p:nvPr/>
        </p:nvSpPr>
        <p:spPr>
          <a:xfrm rot="-355994">
            <a:off x="4203736" y="1381886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6"/>
          <p:cNvSpPr txBox="1"/>
          <p:nvPr>
            <p:ph idx="4294967295" type="ctrTitle"/>
          </p:nvPr>
        </p:nvSpPr>
        <p:spPr>
          <a:xfrm>
            <a:off x="4572000" y="2262025"/>
            <a:ext cx="45720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-FR" sz="1800" u="sng">
                <a:solidFill>
                  <a:schemeClr val="hlink"/>
                </a:solidFill>
                <a:hlinkClick r:id="rId4"/>
              </a:rPr>
              <a:t>https://app-streamlit-immo.herokuapp.com/</a:t>
            </a:r>
            <a:endParaRPr b="0" i="0" sz="2600" u="none" cap="none" strike="noStrike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0" name="Google Shape;90;p16"/>
          <p:cNvSpPr/>
          <p:nvPr/>
        </p:nvSpPr>
        <p:spPr>
          <a:xfrm rot="-355994">
            <a:off x="4221796" y="2541959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6"/>
          <p:cNvSpPr txBox="1"/>
          <p:nvPr>
            <p:ph idx="4294967295" type="ctrTitle"/>
          </p:nvPr>
        </p:nvSpPr>
        <p:spPr>
          <a:xfrm>
            <a:off x="4484712" y="2969028"/>
            <a:ext cx="39510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-FR" sz="20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Estimation du bien (appartement ou maison)</a:t>
            </a:r>
            <a:endParaRPr b="0" i="0" sz="2000" u="none" cap="none" strike="noStrike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2" name="Google Shape;92;p16"/>
          <p:cNvSpPr/>
          <p:nvPr/>
        </p:nvSpPr>
        <p:spPr>
          <a:xfrm rot="-355994">
            <a:off x="4203719" y="3179783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6"/>
          <p:cNvSpPr txBox="1"/>
          <p:nvPr>
            <p:ph idx="4294967295" type="ctrTitle"/>
          </p:nvPr>
        </p:nvSpPr>
        <p:spPr>
          <a:xfrm>
            <a:off x="4484712" y="3954528"/>
            <a:ext cx="39510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-FR" sz="20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Cartographie de</a:t>
            </a:r>
            <a:r>
              <a:rPr b="0" i="0" lang="fr-FR" sz="2000" u="none" cap="none" strike="noStrike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 biens vendus à proximité</a:t>
            </a:r>
            <a:endParaRPr b="0" i="0" sz="2000" u="none" cap="none" strike="noStrike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4" name="Google Shape;94;p16"/>
          <p:cNvSpPr/>
          <p:nvPr/>
        </p:nvSpPr>
        <p:spPr>
          <a:xfrm rot="-355994">
            <a:off x="4203719" y="4148433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6175" y="384175"/>
            <a:ext cx="1519725" cy="151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idx="4294967295" type="ctrTitle"/>
          </p:nvPr>
        </p:nvSpPr>
        <p:spPr>
          <a:xfrm>
            <a:off x="1140050" y="263025"/>
            <a:ext cx="7829400" cy="8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fr-FR" sz="40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Démonstration de l’application</a:t>
            </a:r>
            <a:endParaRPr b="1" i="0" sz="40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70725"/>
            <a:ext cx="8839199" cy="251712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05" name="Google Shape;105;p17"/>
          <p:cNvSpPr txBox="1"/>
          <p:nvPr/>
        </p:nvSpPr>
        <p:spPr>
          <a:xfrm>
            <a:off x="649650" y="1289550"/>
            <a:ext cx="844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u="sng">
                <a:solidFill>
                  <a:schemeClr val="hlink"/>
                </a:solidFill>
                <a:hlinkClick r:id="rId5"/>
              </a:rPr>
              <a:t>https://share.vidyard.com/watch/1RWnvuQ16ew21UGumHgrYE?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idx="4294967295" type="ctrTitle"/>
          </p:nvPr>
        </p:nvSpPr>
        <p:spPr>
          <a:xfrm>
            <a:off x="1117125" y="291500"/>
            <a:ext cx="7660200" cy="9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fr-FR" sz="40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Les étapes de la création</a:t>
            </a:r>
            <a:endParaRPr b="1" i="0" sz="40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0225" y="2085750"/>
            <a:ext cx="1443852" cy="14438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18"/>
          <p:cNvGrpSpPr/>
          <p:nvPr/>
        </p:nvGrpSpPr>
        <p:grpSpPr>
          <a:xfrm>
            <a:off x="735470" y="821171"/>
            <a:ext cx="7737055" cy="4086365"/>
            <a:chOff x="1040270" y="592571"/>
            <a:chExt cx="7737055" cy="4086365"/>
          </a:xfrm>
        </p:grpSpPr>
        <p:sp>
          <p:nvSpPr>
            <p:cNvPr id="114" name="Google Shape;114;p18"/>
            <p:cNvSpPr/>
            <p:nvPr/>
          </p:nvSpPr>
          <p:spPr>
            <a:xfrm>
              <a:off x="3297500" y="1165742"/>
              <a:ext cx="2540100" cy="2540100"/>
            </a:xfrm>
            <a:prstGeom prst="donut">
              <a:avLst>
                <a:gd fmla="val 16067" name="adj"/>
              </a:avLst>
            </a:prstGeom>
            <a:solidFill>
              <a:srgbClr val="000000">
                <a:alpha val="10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5" name="Google Shape;115;p18"/>
            <p:cNvGrpSpPr/>
            <p:nvPr/>
          </p:nvGrpSpPr>
          <p:grpSpPr>
            <a:xfrm>
              <a:off x="1040270" y="1315125"/>
              <a:ext cx="2572199" cy="669600"/>
              <a:chOff x="1040270" y="1315125"/>
              <a:chExt cx="2572199" cy="669600"/>
            </a:xfrm>
          </p:grpSpPr>
          <p:cxnSp>
            <p:nvCxnSpPr>
              <p:cNvPr id="116" name="Google Shape;116;p18"/>
              <p:cNvCxnSpPr/>
              <p:nvPr/>
            </p:nvCxnSpPr>
            <p:spPr>
              <a:xfrm>
                <a:off x="3178969" y="1638300"/>
                <a:ext cx="433500" cy="252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A1C3FA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117" name="Google Shape;117;p18"/>
              <p:cNvSpPr txBox="1"/>
              <p:nvPr/>
            </p:nvSpPr>
            <p:spPr>
              <a:xfrm>
                <a:off x="1040270" y="1315125"/>
                <a:ext cx="2135700" cy="66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fr-FR" sz="2100">
                    <a:latin typeface="Roboto"/>
                    <a:ea typeface="Roboto"/>
                    <a:cs typeface="Roboto"/>
                    <a:sym typeface="Roboto"/>
                  </a:rPr>
                  <a:t>Déploiement</a:t>
                </a:r>
                <a:endParaRPr b="1" sz="21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18" name="Google Shape;118;p18"/>
            <p:cNvGrpSpPr/>
            <p:nvPr/>
          </p:nvGrpSpPr>
          <p:grpSpPr>
            <a:xfrm>
              <a:off x="5517319" y="1315125"/>
              <a:ext cx="3260006" cy="669600"/>
              <a:chOff x="5517319" y="1315125"/>
              <a:chExt cx="3260006" cy="669600"/>
            </a:xfrm>
          </p:grpSpPr>
          <p:cxnSp>
            <p:nvCxnSpPr>
              <p:cNvPr id="119" name="Google Shape;119;p18"/>
              <p:cNvCxnSpPr/>
              <p:nvPr/>
            </p:nvCxnSpPr>
            <p:spPr>
              <a:xfrm flipH="1">
                <a:off x="5517319" y="1638300"/>
                <a:ext cx="433500" cy="252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944A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120" name="Google Shape;120;p18"/>
              <p:cNvSpPr txBox="1"/>
              <p:nvPr/>
            </p:nvSpPr>
            <p:spPr>
              <a:xfrm>
                <a:off x="5962125" y="1315125"/>
                <a:ext cx="2815200" cy="66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fr-FR" sz="2100">
                    <a:latin typeface="Roboto"/>
                    <a:ea typeface="Roboto"/>
                    <a:cs typeface="Roboto"/>
                    <a:sym typeface="Roboto"/>
                  </a:rPr>
                  <a:t>Collecte des données</a:t>
                </a:r>
                <a:endParaRPr b="1" sz="21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21" name="Google Shape;121;p18"/>
            <p:cNvGrpSpPr/>
            <p:nvPr/>
          </p:nvGrpSpPr>
          <p:grpSpPr>
            <a:xfrm>
              <a:off x="3808226" y="3535140"/>
              <a:ext cx="1495200" cy="1143796"/>
              <a:chOff x="3808226" y="3535140"/>
              <a:chExt cx="1495200" cy="1143796"/>
            </a:xfrm>
          </p:grpSpPr>
          <p:cxnSp>
            <p:nvCxnSpPr>
              <p:cNvPr id="122" name="Google Shape;122;p18"/>
              <p:cNvCxnSpPr/>
              <p:nvPr/>
            </p:nvCxnSpPr>
            <p:spPr>
              <a:xfrm rot="10800000">
                <a:off x="4556399" y="3535140"/>
                <a:ext cx="0" cy="4605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307BF3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123" name="Google Shape;123;p18"/>
              <p:cNvSpPr txBox="1"/>
              <p:nvPr/>
            </p:nvSpPr>
            <p:spPr>
              <a:xfrm>
                <a:off x="3808226" y="4009336"/>
                <a:ext cx="1495200" cy="66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fr-FR" sz="2100">
                    <a:latin typeface="Roboto"/>
                    <a:ea typeface="Roboto"/>
                    <a:cs typeface="Roboto"/>
                    <a:sym typeface="Roboto"/>
                  </a:rPr>
                  <a:t>Machine learning</a:t>
                </a:r>
                <a:endParaRPr b="1" sz="21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24" name="Google Shape;124;p18"/>
            <p:cNvSpPr/>
            <p:nvPr/>
          </p:nvSpPr>
          <p:spPr>
            <a:xfrm rot="1800047">
              <a:off x="3219843" y="1086434"/>
              <a:ext cx="2690936" cy="2690936"/>
            </a:xfrm>
            <a:prstGeom prst="blockArc">
              <a:avLst>
                <a:gd fmla="val 14414370" name="adj1"/>
                <a:gd fmla="val 694" name="adj2"/>
                <a:gd fmla="val 9562" name="adj3"/>
              </a:avLst>
            </a:prstGeom>
            <a:solidFill>
              <a:srgbClr val="0944A1"/>
            </a:solidFill>
            <a:ln>
              <a:noFill/>
            </a:ln>
            <a:effectLst>
              <a:outerShdw blurRad="71438" rotWithShape="0" algn="bl" dir="5400000" dist="9525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8"/>
            <p:cNvSpPr/>
            <p:nvPr/>
          </p:nvSpPr>
          <p:spPr>
            <a:xfrm flipH="1" rot="-1800047">
              <a:off x="3221956" y="1086434"/>
              <a:ext cx="2690936" cy="2690936"/>
            </a:xfrm>
            <a:prstGeom prst="blockArc">
              <a:avLst>
                <a:gd fmla="val 14348563" name="adj1"/>
                <a:gd fmla="val 21472873" name="adj2"/>
                <a:gd fmla="val 9381" name="adj3"/>
              </a:avLst>
            </a:prstGeom>
            <a:solidFill>
              <a:srgbClr val="A1C3FA"/>
            </a:solidFill>
            <a:ln>
              <a:noFill/>
            </a:ln>
            <a:effectLst>
              <a:outerShdw blurRad="71438" rotWithShape="0" algn="bl" dir="5400000" dist="9525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8"/>
            <p:cNvSpPr/>
            <p:nvPr/>
          </p:nvSpPr>
          <p:spPr>
            <a:xfrm rot="-8100000">
              <a:off x="4382715" y="1027393"/>
              <a:ext cx="363170" cy="363170"/>
            </a:xfrm>
            <a:prstGeom prst="rtTriangle">
              <a:avLst/>
            </a:prstGeom>
            <a:solidFill>
              <a:srgbClr val="A1C3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8"/>
            <p:cNvSpPr/>
            <p:nvPr/>
          </p:nvSpPr>
          <p:spPr>
            <a:xfrm flipH="1" rot="-9000757">
              <a:off x="3220953" y="1084808"/>
              <a:ext cx="2690226" cy="2690226"/>
            </a:xfrm>
            <a:prstGeom prst="blockArc">
              <a:avLst>
                <a:gd fmla="val 14316164" name="adj1"/>
                <a:gd fmla="val 21502663" name="adj2"/>
                <a:gd fmla="val 9415" name="adj3"/>
              </a:avLst>
            </a:prstGeom>
            <a:solidFill>
              <a:srgbClr val="307BF3"/>
            </a:solidFill>
            <a:ln>
              <a:noFill/>
            </a:ln>
            <a:effectLst>
              <a:outerShdw blurRad="71438" rotWithShape="0" algn="bl" dir="5400000" dist="9525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8"/>
            <p:cNvSpPr/>
            <p:nvPr/>
          </p:nvSpPr>
          <p:spPr>
            <a:xfrm rot="-1027861">
              <a:off x="5485874" y="2849832"/>
              <a:ext cx="312672" cy="312672"/>
            </a:xfrm>
            <a:prstGeom prst="rtTriangle">
              <a:avLst/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8"/>
            <p:cNvSpPr/>
            <p:nvPr/>
          </p:nvSpPr>
          <p:spPr>
            <a:xfrm rot="6359841">
              <a:off x="3315801" y="2847762"/>
              <a:ext cx="363580" cy="363580"/>
            </a:xfrm>
            <a:prstGeom prst="rtTriangle">
              <a:avLst/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" name="Google Shape;130;p18"/>
          <p:cNvGrpSpPr/>
          <p:nvPr/>
        </p:nvGrpSpPr>
        <p:grpSpPr>
          <a:xfrm>
            <a:off x="4545463" y="4099850"/>
            <a:ext cx="2141400" cy="1100225"/>
            <a:chOff x="735463" y="3871250"/>
            <a:chExt cx="2141400" cy="1100225"/>
          </a:xfrm>
        </p:grpSpPr>
        <p:pic>
          <p:nvPicPr>
            <p:cNvPr id="131" name="Google Shape;131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88527" y="3871250"/>
              <a:ext cx="1235302" cy="8233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" name="Google Shape;132;p18"/>
            <p:cNvSpPr txBox="1"/>
            <p:nvPr/>
          </p:nvSpPr>
          <p:spPr>
            <a:xfrm>
              <a:off x="735463" y="4694575"/>
              <a:ext cx="2141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600">
                  <a:solidFill>
                    <a:schemeClr val="dk1"/>
                  </a:solidFill>
                </a:rPr>
                <a:t>Photo by</a:t>
              </a:r>
              <a:r>
                <a:rPr lang="fr-FR" sz="600">
                  <a:solidFill>
                    <a:schemeClr val="dk1"/>
                  </a:solidFill>
                  <a:uFill>
                    <a:noFill/>
                  </a:uFill>
                  <a:hlinkClick r:id="rId6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 </a:t>
              </a:r>
              <a:r>
                <a:rPr lang="fr-FR" sz="600" u="sng">
                  <a:solidFill>
                    <a:schemeClr val="hlink"/>
                  </a:solidFill>
                  <a:hlinkClick r:id="rId7"/>
                </a:rPr>
                <a:t>Shahadat Rahman</a:t>
              </a:r>
              <a:r>
                <a:rPr lang="fr-FR" sz="600">
                  <a:solidFill>
                    <a:schemeClr val="dk1"/>
                  </a:solidFill>
                </a:rPr>
                <a:t> on</a:t>
              </a:r>
              <a:r>
                <a:rPr lang="fr-FR" sz="600">
                  <a:solidFill>
                    <a:schemeClr val="dk1"/>
                  </a:solidFill>
                  <a:uFill>
                    <a:noFill/>
                  </a:uFill>
                  <a:hlinkClick r:id="rId8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 </a:t>
              </a:r>
              <a:r>
                <a:rPr lang="fr-FR" sz="600" u="sng">
                  <a:solidFill>
                    <a:schemeClr val="hlink"/>
                  </a:solidFill>
                  <a:hlinkClick r:id="rId9"/>
                </a:rPr>
                <a:t>Unsplash</a:t>
              </a:r>
              <a:endParaRPr sz="900"/>
            </a:p>
          </p:txBody>
        </p:sp>
      </p:grpSp>
      <p:grpSp>
        <p:nvGrpSpPr>
          <p:cNvPr id="133" name="Google Shape;133;p18"/>
          <p:cNvGrpSpPr/>
          <p:nvPr/>
        </p:nvGrpSpPr>
        <p:grpSpPr>
          <a:xfrm>
            <a:off x="1162725" y="2030650"/>
            <a:ext cx="1683600" cy="1924700"/>
            <a:chOff x="400725" y="3173650"/>
            <a:chExt cx="1683600" cy="1924700"/>
          </a:xfrm>
        </p:grpSpPr>
        <p:pic>
          <p:nvPicPr>
            <p:cNvPr id="134" name="Google Shape;134;p1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99599" y="3173650"/>
              <a:ext cx="1085851" cy="16399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" name="Google Shape;135;p18"/>
            <p:cNvSpPr txBox="1"/>
            <p:nvPr/>
          </p:nvSpPr>
          <p:spPr>
            <a:xfrm>
              <a:off x="400725" y="4813650"/>
              <a:ext cx="1683600" cy="2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650">
                  <a:solidFill>
                    <a:srgbClr val="757575"/>
                  </a:solidFill>
                  <a:highlight>
                    <a:srgbClr val="FFFFFF"/>
                  </a:highlight>
                </a:rPr>
                <a:t>Photo by </a:t>
              </a:r>
              <a:r>
                <a:rPr lang="fr-FR" sz="650" u="sng">
                  <a:solidFill>
                    <a:schemeClr val="hlink"/>
                  </a:solidFill>
                  <a:highlight>
                    <a:srgbClr val="FFFFFF"/>
                  </a:highlight>
                  <a:hlinkClick r:id="rId11"/>
                </a:rPr>
                <a:t>Paul Teysen</a:t>
              </a:r>
              <a:r>
                <a:rPr lang="fr-FR" sz="650">
                  <a:solidFill>
                    <a:srgbClr val="757575"/>
                  </a:solidFill>
                  <a:highlight>
                    <a:srgbClr val="FFFFFF"/>
                  </a:highlight>
                </a:rPr>
                <a:t> on </a:t>
              </a:r>
              <a:r>
                <a:rPr lang="fr-FR" sz="650" u="sng">
                  <a:solidFill>
                    <a:schemeClr val="hlink"/>
                  </a:solidFill>
                  <a:highlight>
                    <a:srgbClr val="FFFFFF"/>
                  </a:highlight>
                  <a:hlinkClick r:id="rId12"/>
                </a:rPr>
                <a:t>Unsplash</a:t>
              </a:r>
              <a:endParaRPr sz="1000"/>
            </a:p>
          </p:txBody>
        </p:sp>
      </p:grpSp>
      <p:sp>
        <p:nvSpPr>
          <p:cNvPr id="136" name="Google Shape;13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/>
          <p:nvPr/>
        </p:nvSpPr>
        <p:spPr>
          <a:xfrm>
            <a:off x="-49575" y="-8850"/>
            <a:ext cx="2877000" cy="51612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9"/>
          <p:cNvSpPr txBox="1"/>
          <p:nvPr>
            <p:ph type="title"/>
          </p:nvPr>
        </p:nvSpPr>
        <p:spPr>
          <a:xfrm>
            <a:off x="390600" y="1138675"/>
            <a:ext cx="25131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Collecte des données</a:t>
            </a:r>
            <a:br>
              <a:rPr lang="fr-FR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</a:b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43" name="Google Shape;14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1788" y="756850"/>
            <a:ext cx="676501" cy="676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9"/>
          <p:cNvSpPr txBox="1"/>
          <p:nvPr/>
        </p:nvSpPr>
        <p:spPr>
          <a:xfrm>
            <a:off x="2981024" y="1432050"/>
            <a:ext cx="1238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fr-FR" sz="1000">
                <a:solidFill>
                  <a:srgbClr val="3A3A3A"/>
                </a:solidFill>
                <a:highlight>
                  <a:srgbClr val="FFFFFF"/>
                </a:highlight>
              </a:rPr>
              <a:t>Base des diagnostics de performance énergétique (DPE)</a:t>
            </a:r>
            <a:endParaRPr b="1" sz="1000"/>
          </a:p>
        </p:txBody>
      </p:sp>
      <p:pic>
        <p:nvPicPr>
          <p:cNvPr id="146" name="Google Shape;14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8300" y="151802"/>
            <a:ext cx="1694976" cy="33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1300" y="849788"/>
            <a:ext cx="784975" cy="4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 txBox="1"/>
          <p:nvPr/>
        </p:nvSpPr>
        <p:spPr>
          <a:xfrm>
            <a:off x="5502913" y="1241113"/>
            <a:ext cx="856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fr-FR" sz="1000">
                <a:solidFill>
                  <a:srgbClr val="3A3A3A"/>
                </a:solidFill>
                <a:highlight>
                  <a:srgbClr val="FFFFFF"/>
                </a:highlight>
              </a:rPr>
              <a:t>Demande de valeurs foncières</a:t>
            </a:r>
            <a:endParaRPr b="1" sz="1000"/>
          </a:p>
        </p:txBody>
      </p:sp>
      <p:sp>
        <p:nvSpPr>
          <p:cNvPr id="149" name="Google Shape;149;p19"/>
          <p:cNvSpPr txBox="1"/>
          <p:nvPr/>
        </p:nvSpPr>
        <p:spPr>
          <a:xfrm>
            <a:off x="7821575" y="1271150"/>
            <a:ext cx="101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fr-FR" sz="1000">
                <a:solidFill>
                  <a:srgbClr val="3A3A3A"/>
                </a:solidFill>
                <a:highlight>
                  <a:srgbClr val="FFFFFF"/>
                </a:highlight>
              </a:rPr>
              <a:t>Coordonnées GPS</a:t>
            </a:r>
            <a:endParaRPr b="1" sz="1000"/>
          </a:p>
        </p:txBody>
      </p:sp>
      <p:sp>
        <p:nvSpPr>
          <p:cNvPr id="150" name="Google Shape;150;p19"/>
          <p:cNvSpPr/>
          <p:nvPr/>
        </p:nvSpPr>
        <p:spPr>
          <a:xfrm>
            <a:off x="5815850" y="1911025"/>
            <a:ext cx="192000" cy="146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9"/>
          <p:cNvSpPr/>
          <p:nvPr/>
        </p:nvSpPr>
        <p:spPr>
          <a:xfrm>
            <a:off x="4110105" y="1077800"/>
            <a:ext cx="1238100" cy="12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9"/>
          <p:cNvSpPr/>
          <p:nvPr/>
        </p:nvSpPr>
        <p:spPr>
          <a:xfrm>
            <a:off x="6469725" y="1052650"/>
            <a:ext cx="1238100" cy="127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9"/>
          <p:cNvSpPr txBox="1"/>
          <p:nvPr/>
        </p:nvSpPr>
        <p:spPr>
          <a:xfrm>
            <a:off x="4586875" y="3380200"/>
            <a:ext cx="4033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000"/>
              <a:t>Adresse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000"/>
              <a:t>Surface habitable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000"/>
              <a:t>Arrondissement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000"/>
              <a:t>Appartement / maison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000"/>
              <a:t>Distance la plus proche : </a:t>
            </a:r>
            <a:r>
              <a:rPr b="1" lang="fr-FR" sz="800"/>
              <a:t>école, supermarché, boulangerie, métro, tram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000"/>
              <a:t>Diagnostic DPE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000"/>
              <a:t>Année construction bâtiment</a:t>
            </a:r>
            <a:endParaRPr b="1" sz="1000"/>
          </a:p>
        </p:txBody>
      </p:sp>
      <p:sp>
        <p:nvSpPr>
          <p:cNvPr id="154" name="Google Shape;154;p19"/>
          <p:cNvSpPr txBox="1"/>
          <p:nvPr>
            <p:ph idx="4294967295" type="ctrTitle"/>
          </p:nvPr>
        </p:nvSpPr>
        <p:spPr>
          <a:xfrm>
            <a:off x="143100" y="3968875"/>
            <a:ext cx="26013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-FR" sz="1300" u="sng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Difficultés rencontrées :</a:t>
            </a:r>
            <a:endParaRPr sz="1300" u="sng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13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-FR" sz="13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Géocodage</a:t>
            </a:r>
            <a:endParaRPr sz="13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-FR" sz="13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Qualité des bases de données</a:t>
            </a:r>
            <a:endParaRPr sz="13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5" name="Google Shape;155;p19"/>
          <p:cNvGrpSpPr/>
          <p:nvPr/>
        </p:nvGrpSpPr>
        <p:grpSpPr>
          <a:xfrm>
            <a:off x="4172374" y="1283938"/>
            <a:ext cx="1125576" cy="560850"/>
            <a:chOff x="4519199" y="1223175"/>
            <a:chExt cx="1125576" cy="560850"/>
          </a:xfrm>
        </p:grpSpPr>
        <p:sp>
          <p:nvSpPr>
            <p:cNvPr id="156" name="Google Shape;156;p19"/>
            <p:cNvSpPr txBox="1"/>
            <p:nvPr/>
          </p:nvSpPr>
          <p:spPr>
            <a:xfrm>
              <a:off x="4529975" y="1223175"/>
              <a:ext cx="1114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35000"/>
                </a:lnSpc>
                <a:spcBef>
                  <a:spcPts val="2400"/>
                </a:spcBef>
                <a:spcAft>
                  <a:spcPts val="600"/>
                </a:spcAft>
                <a:buNone/>
              </a:pPr>
              <a:r>
                <a:rPr b="1" lang="fr-FR" sz="1000">
                  <a:solidFill>
                    <a:srgbClr val="3A3A3A"/>
                  </a:solidFill>
                  <a:highlight>
                    <a:srgbClr val="FFFFFF"/>
                  </a:highlight>
                </a:rPr>
                <a:t>Géocodage</a:t>
              </a:r>
              <a:endParaRPr b="1" sz="1000"/>
            </a:p>
          </p:txBody>
        </p:sp>
        <p:pic>
          <p:nvPicPr>
            <p:cNvPr id="157" name="Google Shape;157;p19"/>
            <p:cNvPicPr preferRelativeResize="0"/>
            <p:nvPr/>
          </p:nvPicPr>
          <p:blipFill rotWithShape="1">
            <a:blip r:embed="rId7">
              <a:alphaModFix/>
            </a:blip>
            <a:srcRect b="0" l="26573" r="0" t="0"/>
            <a:stretch/>
          </p:blipFill>
          <p:spPr>
            <a:xfrm>
              <a:off x="4519199" y="1432050"/>
              <a:ext cx="1018200" cy="2759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759540" y="1626202"/>
              <a:ext cx="608450" cy="1578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oogle Shape;159;p19"/>
          <p:cNvGrpSpPr/>
          <p:nvPr/>
        </p:nvGrpSpPr>
        <p:grpSpPr>
          <a:xfrm>
            <a:off x="6636175" y="1262375"/>
            <a:ext cx="1040400" cy="625251"/>
            <a:chOff x="6636175" y="1262375"/>
            <a:chExt cx="1040400" cy="625251"/>
          </a:xfrm>
        </p:grpSpPr>
        <p:sp>
          <p:nvSpPr>
            <p:cNvPr id="160" name="Google Shape;160;p19"/>
            <p:cNvSpPr txBox="1"/>
            <p:nvPr/>
          </p:nvSpPr>
          <p:spPr>
            <a:xfrm>
              <a:off x="6636175" y="1262375"/>
              <a:ext cx="1040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2400"/>
                </a:spcBef>
                <a:spcAft>
                  <a:spcPts val="600"/>
                </a:spcAft>
                <a:buNone/>
              </a:pPr>
              <a:r>
                <a:rPr b="1" lang="fr-FR" sz="1000">
                  <a:solidFill>
                    <a:srgbClr val="3A3A3A"/>
                  </a:solidFill>
                  <a:highlight>
                    <a:srgbClr val="FFFFFF"/>
                  </a:highlight>
                </a:rPr>
                <a:t>Calcul de la distance</a:t>
              </a:r>
              <a:endParaRPr b="1" sz="1000"/>
            </a:p>
          </p:txBody>
        </p:sp>
        <p:pic>
          <p:nvPicPr>
            <p:cNvPr id="161" name="Google Shape;161;p1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922648" y="1653751"/>
              <a:ext cx="467452" cy="2338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2" name="Google Shape;162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65713" y="428700"/>
            <a:ext cx="1048631" cy="27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36775" y="739513"/>
            <a:ext cx="531634" cy="4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9"/>
          <p:cNvSpPr txBox="1"/>
          <p:nvPr/>
        </p:nvSpPr>
        <p:spPr>
          <a:xfrm>
            <a:off x="8192199" y="707713"/>
            <a:ext cx="85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">
                <a:solidFill>
                  <a:srgbClr val="3A3A3A"/>
                </a:solidFill>
                <a:highlight>
                  <a:srgbClr val="FFFFFF"/>
                </a:highlight>
              </a:rPr>
              <a:t>ferro-lyon.net</a:t>
            </a:r>
            <a:endParaRPr b="1" sz="800">
              <a:solidFill>
                <a:srgbClr val="3A3A3A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">
                <a:solidFill>
                  <a:srgbClr val="3A3A3A"/>
                </a:solidFill>
                <a:highlight>
                  <a:srgbClr val="FFFFFF"/>
                </a:highlight>
              </a:rPr>
              <a:t>(Web scraping)</a:t>
            </a:r>
            <a:endParaRPr b="1" sz="800">
              <a:solidFill>
                <a:srgbClr val="3A3A3A"/>
              </a:solidFill>
              <a:highlight>
                <a:srgbClr val="FFFFFF"/>
              </a:highlight>
            </a:endParaRPr>
          </a:p>
        </p:txBody>
      </p:sp>
      <p:sp>
        <p:nvSpPr>
          <p:cNvPr id="165" name="Google Shape;165;p19"/>
          <p:cNvSpPr/>
          <p:nvPr/>
        </p:nvSpPr>
        <p:spPr>
          <a:xfrm>
            <a:off x="4177675" y="1283950"/>
            <a:ext cx="1048500" cy="646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9"/>
          <p:cNvSpPr/>
          <p:nvPr/>
        </p:nvSpPr>
        <p:spPr>
          <a:xfrm>
            <a:off x="6658775" y="1279550"/>
            <a:ext cx="959700" cy="625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9"/>
          <p:cNvSpPr txBox="1"/>
          <p:nvPr/>
        </p:nvSpPr>
        <p:spPr>
          <a:xfrm>
            <a:off x="6090475" y="2402625"/>
            <a:ext cx="197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fr-FR" sz="1000">
                <a:solidFill>
                  <a:srgbClr val="3A3A3A"/>
                </a:solidFill>
                <a:highlight>
                  <a:srgbClr val="FFFFFF"/>
                </a:highlight>
              </a:rPr>
              <a:t>Sélection des features</a:t>
            </a:r>
            <a:endParaRPr b="1" sz="1000"/>
          </a:p>
        </p:txBody>
      </p:sp>
      <p:sp>
        <p:nvSpPr>
          <p:cNvPr id="168" name="Google Shape;168;p19"/>
          <p:cNvSpPr/>
          <p:nvPr/>
        </p:nvSpPr>
        <p:spPr>
          <a:xfrm>
            <a:off x="6086325" y="2424425"/>
            <a:ext cx="1532100" cy="338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/>
          <p:nvPr/>
        </p:nvSpPr>
        <p:spPr>
          <a:xfrm>
            <a:off x="5500" y="-17775"/>
            <a:ext cx="3335400" cy="51612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0"/>
          <p:cNvSpPr txBox="1"/>
          <p:nvPr>
            <p:ph type="title"/>
          </p:nvPr>
        </p:nvSpPr>
        <p:spPr>
          <a:xfrm>
            <a:off x="390600" y="1138675"/>
            <a:ext cx="2513100" cy="10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Machine learning</a:t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6" name="Google Shape;17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0"/>
          <p:cNvSpPr/>
          <p:nvPr/>
        </p:nvSpPr>
        <p:spPr>
          <a:xfrm rot="-355994">
            <a:off x="4203720" y="1381888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0"/>
          <p:cNvSpPr txBox="1"/>
          <p:nvPr/>
        </p:nvSpPr>
        <p:spPr>
          <a:xfrm>
            <a:off x="4564525" y="848150"/>
            <a:ext cx="4523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latin typeface="Inter"/>
                <a:ea typeface="Inter"/>
                <a:cs typeface="Inter"/>
                <a:sym typeface="Inter"/>
              </a:rPr>
              <a:t>entre 1200€ et 8000€ /m²</a:t>
            </a:r>
            <a:endParaRPr sz="20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latin typeface="Inter"/>
                <a:ea typeface="Inter"/>
                <a:cs typeface="Inter"/>
                <a:sym typeface="Inter"/>
              </a:rPr>
              <a:t>entre 15m² et 180m² et </a:t>
            </a:r>
            <a:endParaRPr sz="20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latin typeface="Inter"/>
                <a:ea typeface="Inter"/>
                <a:cs typeface="Inter"/>
                <a:sym typeface="Inter"/>
              </a:rPr>
              <a:t>entre 40000€ et 1M€</a:t>
            </a:r>
            <a:endParaRPr sz="2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9" name="Google Shape;179;p20"/>
          <p:cNvSpPr/>
          <p:nvPr/>
        </p:nvSpPr>
        <p:spPr>
          <a:xfrm rot="-355994">
            <a:off x="4026969" y="2992933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7475" y="2659400"/>
            <a:ext cx="2914950" cy="230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0"/>
          <p:cNvSpPr txBox="1"/>
          <p:nvPr/>
        </p:nvSpPr>
        <p:spPr>
          <a:xfrm>
            <a:off x="4339975" y="2600650"/>
            <a:ext cx="1747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Utilisation de DBScan pour éliminer les outliers restants</a:t>
            </a:r>
            <a:endParaRPr/>
          </a:p>
        </p:txBody>
      </p:sp>
      <p:sp>
        <p:nvSpPr>
          <p:cNvPr id="182" name="Google Shape;18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83" name="Google Shape;183;p20"/>
          <p:cNvSpPr txBox="1"/>
          <p:nvPr/>
        </p:nvSpPr>
        <p:spPr>
          <a:xfrm>
            <a:off x="3662775" y="2940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P</a:t>
            </a:r>
            <a:r>
              <a:rPr b="1" lang="fr-FR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reprocessing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/>
          <p:nvPr/>
        </p:nvSpPr>
        <p:spPr>
          <a:xfrm>
            <a:off x="5500" y="-17775"/>
            <a:ext cx="3335400" cy="51612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1"/>
          <p:cNvSpPr txBox="1"/>
          <p:nvPr>
            <p:ph type="title"/>
          </p:nvPr>
        </p:nvSpPr>
        <p:spPr>
          <a:xfrm>
            <a:off x="390600" y="1138675"/>
            <a:ext cx="2513100" cy="10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Machine learning</a:t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90" name="Google Shape;19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1"/>
          <p:cNvSpPr txBox="1"/>
          <p:nvPr>
            <p:ph idx="4294967295" type="ctrTitle"/>
          </p:nvPr>
        </p:nvSpPr>
        <p:spPr>
          <a:xfrm>
            <a:off x="4364525" y="3822772"/>
            <a:ext cx="39510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-FR" sz="20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Evaluation de la performance avec MAPE et r2-score</a:t>
            </a:r>
            <a:endParaRPr sz="20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0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0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2" name="Google Shape;192;p21"/>
          <p:cNvSpPr/>
          <p:nvPr/>
        </p:nvSpPr>
        <p:spPr>
          <a:xfrm rot="-355994">
            <a:off x="4083544" y="4065945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1"/>
          <p:cNvSpPr txBox="1"/>
          <p:nvPr>
            <p:ph idx="4294967295" type="ctrTitle"/>
          </p:nvPr>
        </p:nvSpPr>
        <p:spPr>
          <a:xfrm>
            <a:off x="4938950" y="4107609"/>
            <a:ext cx="39510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0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0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0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4" name="Google Shape;194;p21"/>
          <p:cNvSpPr txBox="1"/>
          <p:nvPr>
            <p:ph idx="4294967295" type="ctrTitle"/>
          </p:nvPr>
        </p:nvSpPr>
        <p:spPr>
          <a:xfrm>
            <a:off x="4364522" y="2982075"/>
            <a:ext cx="39510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-FR" sz="20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Modification de la valeur cible, </a:t>
            </a:r>
            <a:endParaRPr sz="20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-FR" sz="20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pour une meilleur répartition</a:t>
            </a:r>
            <a:endParaRPr sz="20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95" name="Google Shape;19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6512" y="1168651"/>
            <a:ext cx="1630100" cy="162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1"/>
          <p:cNvSpPr/>
          <p:nvPr/>
        </p:nvSpPr>
        <p:spPr>
          <a:xfrm>
            <a:off x="6132913" y="1843575"/>
            <a:ext cx="5769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4813" y="1168651"/>
            <a:ext cx="1630100" cy="1626776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99" name="Google Shape;199;p21"/>
          <p:cNvSpPr txBox="1"/>
          <p:nvPr/>
        </p:nvSpPr>
        <p:spPr>
          <a:xfrm>
            <a:off x="3595425" y="27867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b="1" lang="fr-FR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valuation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